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98" r:id="rId4"/>
    <p:sldId id="285" r:id="rId5"/>
    <p:sldId id="286" r:id="rId6"/>
    <p:sldId id="287" r:id="rId7"/>
    <p:sldId id="288" r:id="rId8"/>
    <p:sldId id="289" r:id="rId9"/>
    <p:sldId id="290" r:id="rId10"/>
    <p:sldId id="296" r:id="rId11"/>
    <p:sldId id="297" r:id="rId12"/>
    <p:sldId id="270" r:id="rId13"/>
    <p:sldId id="272" r:id="rId14"/>
    <p:sldId id="263" r:id="rId15"/>
    <p:sldId id="275" r:id="rId16"/>
    <p:sldId id="277" r:id="rId17"/>
    <p:sldId id="293" r:id="rId18"/>
    <p:sldId id="294" r:id="rId19"/>
    <p:sldId id="280" r:id="rId20"/>
    <p:sldId id="295" r:id="rId21"/>
    <p:sldId id="281" r:id="rId22"/>
    <p:sldId id="28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4520"/>
    <a:srgbClr val="CC990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howGuide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61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287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46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772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902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183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6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30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63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57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105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DB6FA-4E44-4F3C-8000-520CC7AD12E3}" type="datetimeFigureOut">
              <a:rPr lang="en-GB" smtClean="0"/>
              <a:t>05/09/2016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E311B-1F06-463B-A413-449E21D47C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898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4.png"/><Relationship Id="rId7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8344" y="-27384"/>
            <a:ext cx="930476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052736"/>
            <a:ext cx="43204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The </a:t>
            </a:r>
            <a:r>
              <a:rPr lang="en-GB" sz="3200" dirty="0" err="1">
                <a:latin typeface="Arial Black" panose="020B0A04020102020204" pitchFamily="34" charset="0"/>
              </a:rPr>
              <a:t>E</a:t>
            </a:r>
            <a:r>
              <a:rPr lang="en-GB" sz="3200" dirty="0" err="1" smtClean="0">
                <a:latin typeface="Arial Black" panose="020B0A04020102020204" pitchFamily="34" charset="0"/>
              </a:rPr>
              <a:t>atwell</a:t>
            </a:r>
            <a:r>
              <a:rPr lang="en-GB" sz="3200" dirty="0" smtClean="0">
                <a:latin typeface="Arial Black" panose="020B0A04020102020204" pitchFamily="34" charset="0"/>
              </a:rPr>
              <a:t> </a:t>
            </a:r>
            <a:r>
              <a:rPr lang="en-GB" sz="3200" dirty="0">
                <a:latin typeface="Arial Black" panose="020B0A04020102020204" pitchFamily="34" charset="0"/>
              </a:rPr>
              <a:t>G</a:t>
            </a:r>
            <a:r>
              <a:rPr lang="en-GB" sz="3200" dirty="0" smtClean="0">
                <a:latin typeface="Arial Black" panose="020B0A04020102020204" pitchFamily="34" charset="0"/>
              </a:rPr>
              <a:t>uide for children aged 9 – 11 years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92950" y="2881410"/>
            <a:ext cx="3863026" cy="259228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How to use this presentation</a:t>
            </a:r>
          </a:p>
          <a:p>
            <a:pPr algn="ctr"/>
            <a:endParaRPr lang="en-GB" sz="1600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presentation can be used to help teach children aged 9-11 years about healthy eating. The presentation is based around the UK healthy eating model – the </a:t>
            </a:r>
            <a:r>
              <a:rPr lang="en-GB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atwell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uide.</a:t>
            </a:r>
            <a:endParaRPr lang="en-GB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932040" y="2852936"/>
            <a:ext cx="3791018" cy="2620761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24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How to show the presentation</a:t>
            </a:r>
          </a:p>
          <a:p>
            <a:endParaRPr lang="en-GB" sz="1600" dirty="0">
              <a:latin typeface="Arial Black" panose="020B0A040201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 can show the PowerPoint as a presentation or print the slides and display or hold them as you talk about healthy eating.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2950" y="5733256"/>
            <a:ext cx="8111498" cy="936104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Note: This presentation is more detailed than the 5 – 9 years version. It contains additional information about the food groups, such as the nutrients and fibre. If you need a simpler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atwell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uide presentation, feel free to use the 5-9 years version.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1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30456"/>
            <a:ext cx="9176451" cy="6888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Drinks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4175956" y="1315477"/>
            <a:ext cx="2371058" cy="1609468"/>
          </a:xfrm>
          <a:prstGeom prst="wedgeRoundRectCallout">
            <a:avLst>
              <a:gd name="adj1" fmla="val 42664"/>
              <a:gd name="adj2" fmla="val 83387"/>
              <a:gd name="adj3" fmla="val 16667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Water and lower fat milk are healthier drink choices!</a:t>
            </a:r>
            <a:endParaRPr lang="en-GB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2" descr="\\BNFUKSRV01\Company\Shared\EDUCATION TEAM FILES\Warburtons\Get busy booklet_certificates and posters\Images and Illustrations\Brett the baker and cooking illustrations\Final\Brett the baker\Brett the baker\png files\Brett_pos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35"/>
          <a:stretch/>
        </p:blipFill>
        <p:spPr bwMode="auto">
          <a:xfrm>
            <a:off x="5580112" y="3429000"/>
            <a:ext cx="2818736" cy="2985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21533" y="1124744"/>
            <a:ext cx="2253343" cy="3102428"/>
            <a:chOff x="1621971" y="1534887"/>
            <a:chExt cx="2253343" cy="31024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30" t="7234" r="19068" b="7952"/>
            <a:stretch/>
          </p:blipFill>
          <p:spPr>
            <a:xfrm>
              <a:off x="1621971" y="1534887"/>
              <a:ext cx="2253343" cy="310242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015716" y="2854677"/>
              <a:ext cx="15481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6-8 </a:t>
              </a:r>
            </a:p>
            <a:p>
              <a:pPr algn="ctr"/>
              <a:r>
                <a:rPr lang="en-GB" sz="2000" b="1" dirty="0" smtClean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day</a:t>
              </a:r>
              <a:endParaRPr lang="en-GB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Rounded Rectangular Callout 8"/>
          <p:cNvSpPr/>
          <p:nvPr/>
        </p:nvSpPr>
        <p:spPr>
          <a:xfrm>
            <a:off x="3059832" y="3789040"/>
            <a:ext cx="2736304" cy="1246814"/>
          </a:xfrm>
          <a:prstGeom prst="wedgeRoundRectCallout">
            <a:avLst>
              <a:gd name="adj1" fmla="val 66436"/>
              <a:gd name="adj2" fmla="val 10316"/>
              <a:gd name="adj3" fmla="val 16667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You can have 150ml of juice or smoothie a day.</a:t>
            </a:r>
            <a:endParaRPr lang="en-GB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9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964" y="-21834"/>
            <a:ext cx="9297370" cy="697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What do you notice about the size of the groups?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1475892" y="1352365"/>
            <a:ext cx="5831983" cy="426947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67" y="4077072"/>
            <a:ext cx="116066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156176" y="5013176"/>
            <a:ext cx="1008112" cy="14401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6660232" y="836712"/>
            <a:ext cx="1932417" cy="1584176"/>
          </a:xfrm>
          <a:prstGeom prst="wedgeRoundRectCallout">
            <a:avLst>
              <a:gd name="adj1" fmla="val -39780"/>
              <a:gd name="adj2" fmla="val 61005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F4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Potatoes, bread, rice, pasta and other starchy carbohydrates</a:t>
            </a:r>
            <a:endParaRPr lang="en-GB" b="1" dirty="0">
              <a:solidFill>
                <a:srgbClr val="CF4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11560" y="1282718"/>
            <a:ext cx="1797617" cy="778130"/>
          </a:xfrm>
          <a:prstGeom prst="wedgeRoundRectCallout">
            <a:avLst>
              <a:gd name="adj1" fmla="val 37628"/>
              <a:gd name="adj2" fmla="val 71811"/>
              <a:gd name="adj3" fmla="val 16667"/>
            </a:avLst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and vegetables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60028" y="5621840"/>
            <a:ext cx="3664023" cy="646425"/>
          </a:xfrm>
          <a:prstGeom prst="wedgeRoundRectCallout">
            <a:avLst>
              <a:gd name="adj1" fmla="val 24810"/>
              <a:gd name="adj2" fmla="val -77387"/>
              <a:gd name="adj3" fmla="val 16667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Beans, pulses, fish, eggs, meat and other proteins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965142"/>
            <a:ext cx="284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 err="1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GB" sz="2400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</a:t>
            </a:r>
            <a:endParaRPr lang="en-GB" sz="2400" b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5761423" y="5555987"/>
            <a:ext cx="1797617" cy="778130"/>
          </a:xfrm>
          <a:prstGeom prst="wedgeRoundRectCallout">
            <a:avLst>
              <a:gd name="adj1" fmla="val -53688"/>
              <a:gd name="adj2" fmla="val -7826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 and alternatives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50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490" y="-27384"/>
            <a:ext cx="9179430" cy="689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6056" y="836712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Which food groups are in this meal?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525" y="2132856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Black" panose="020B0A04020102020204" pitchFamily="34" charset="0"/>
              </a:rPr>
              <a:t>Breakfast</a:t>
            </a:r>
            <a:endParaRPr lang="en-GB" b="1" dirty="0" smtClean="0">
              <a:latin typeface="Arial Black" panose="020B0A04020102020204" pitchFamily="34" charset="0"/>
            </a:endParaRPr>
          </a:p>
          <a:p>
            <a:r>
              <a:rPr lang="en-GB" dirty="0" smtClean="0">
                <a:latin typeface="Arial Black" panose="020B0A04020102020204" pitchFamily="34" charset="0"/>
              </a:rPr>
              <a:t>Grilled bacon, poached eggs, wholemeal toast, grilled tomatoes.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8" name="Picture 7" descr="breakfast on pla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25" y="3550001"/>
            <a:ext cx="2731681" cy="2818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707904" y="3434308"/>
            <a:ext cx="4896544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latin typeface="Arial Black" panose="020B0A04020102020204" pitchFamily="34" charset="0"/>
                <a:cs typeface="Arial" charset="0"/>
              </a:rPr>
              <a:t>Food groups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Fruit and vegetables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Potatoes, bread, rice, pasta and other starchy carbohydrates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Beans, pulses, fish, eggs, meat and other proteins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Dairy and alternatives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Oils and spreads</a:t>
            </a:r>
            <a:endParaRPr lang="en-US" altLang="en-US" sz="1600" dirty="0">
              <a:solidFill>
                <a:srgbClr val="7030A0"/>
              </a:solidFill>
              <a:latin typeface="Arial Black" panose="020B0A040201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9490" y="-27384"/>
            <a:ext cx="9179430" cy="689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 Black" panose="020B0A04020102020204" pitchFamily="34" charset="0"/>
              </a:rPr>
              <a:t>Which food groups are in this meal?</a:t>
            </a:r>
            <a:endParaRPr lang="en-GB" sz="3200" dirty="0"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060848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Black" panose="020B0A04020102020204" pitchFamily="34" charset="0"/>
              </a:rPr>
              <a:t>Lunchbox</a:t>
            </a:r>
            <a:endParaRPr lang="en-GB" b="1" dirty="0" smtClean="0">
              <a:latin typeface="Arial Black" panose="020B0A04020102020204" pitchFamily="34" charset="0"/>
            </a:endParaRPr>
          </a:p>
          <a:p>
            <a:r>
              <a:rPr lang="en-GB" dirty="0" smtClean="0">
                <a:latin typeface="Arial Black" panose="020B0A04020102020204" pitchFamily="34" charset="0"/>
              </a:rPr>
              <a:t>Ham and salad sandwich, orange, chocolate mousse.</a:t>
            </a:r>
            <a:endParaRPr lang="en-GB" dirty="0">
              <a:latin typeface="Arial Black" panose="020B0A04020102020204" pitchFamily="34" charset="0"/>
            </a:endParaRPr>
          </a:p>
        </p:txBody>
      </p:sp>
      <p:pic>
        <p:nvPicPr>
          <p:cNvPr id="5" name="Picture 7" descr="sandwich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6" y="3284984"/>
            <a:ext cx="2882335" cy="2871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707904" y="3140968"/>
            <a:ext cx="4896544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latin typeface="Arial Black" panose="020B0A04020102020204" pitchFamily="34" charset="0"/>
                <a:cs typeface="Arial" charset="0"/>
              </a:rPr>
              <a:t>Food groups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600" dirty="0">
                <a:solidFill>
                  <a:srgbClr val="00B050"/>
                </a:solidFill>
                <a:latin typeface="Arial Black" panose="020B0A04020102020204" pitchFamily="34" charset="0"/>
                <a:cs typeface="Arial" charset="0"/>
              </a:rPr>
              <a:t>Fruit and vegetables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FFC000"/>
                </a:solidFill>
                <a:latin typeface="Arial Black" panose="020B0A04020102020204" pitchFamily="34" charset="0"/>
                <a:cs typeface="Arial" charset="0"/>
              </a:rPr>
              <a:t>Potatoes, bread, rice, pasta and other starchy carbohydrates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FF7C80"/>
                </a:solidFill>
                <a:latin typeface="Arial Black" panose="020B0A04020102020204" pitchFamily="34" charset="0"/>
                <a:cs typeface="Arial" charset="0"/>
              </a:rPr>
              <a:t>Beans, pulses, fish, eggs, meat and other proteins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B0F0"/>
                </a:solidFill>
                <a:latin typeface="Arial Black" panose="020B0A04020102020204" pitchFamily="34" charset="0"/>
                <a:cs typeface="Arial" charset="0"/>
              </a:rPr>
              <a:t>Dairy and alternatives</a:t>
            </a:r>
          </a:p>
          <a:p>
            <a:pPr marL="285750" indent="-285750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7030A0"/>
                </a:solidFill>
                <a:latin typeface="Arial Black" panose="020B0A04020102020204" pitchFamily="34" charset="0"/>
                <a:cs typeface="Arial" charset="0"/>
              </a:rPr>
              <a:t>Oils and spreads</a:t>
            </a:r>
            <a:endParaRPr lang="en-US" altLang="en-US" sz="1600" dirty="0">
              <a:solidFill>
                <a:srgbClr val="7030A0"/>
              </a:solidFill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6144595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How would you make it healthier?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13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17235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2780928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Nutrients</a:t>
            </a:r>
            <a:endParaRPr lang="en-GB" sz="8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79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30476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Nutrients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8855" y="704890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What are the main nutrients provided by the </a:t>
            </a:r>
          </a:p>
          <a:p>
            <a:pPr algn="ctr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five food groups?</a:t>
            </a:r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3" y="651605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What does each nutrient do?</a:t>
            </a:r>
            <a:endParaRPr lang="en-GB" dirty="0">
              <a:solidFill>
                <a:schemeClr val="bg1">
                  <a:lumMod val="9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1475892" y="1352365"/>
            <a:ext cx="5831983" cy="426947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67" y="4077072"/>
            <a:ext cx="116066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6156176" y="5013176"/>
            <a:ext cx="1008112" cy="14401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ular Callout 9"/>
          <p:cNvSpPr/>
          <p:nvPr/>
        </p:nvSpPr>
        <p:spPr>
          <a:xfrm>
            <a:off x="6951306" y="1268760"/>
            <a:ext cx="1932417" cy="1584176"/>
          </a:xfrm>
          <a:prstGeom prst="wedgeRoundRectCallout">
            <a:avLst>
              <a:gd name="adj1" fmla="val -39780"/>
              <a:gd name="adj2" fmla="val 61005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F4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Potatoes, bread, rice, pasta and other starchy carbohydrates</a:t>
            </a:r>
            <a:endParaRPr lang="en-GB" b="1" dirty="0">
              <a:solidFill>
                <a:srgbClr val="CF4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560253" y="1434674"/>
            <a:ext cx="1797617" cy="778130"/>
          </a:xfrm>
          <a:prstGeom prst="wedgeRoundRectCallout">
            <a:avLst>
              <a:gd name="adj1" fmla="val 27333"/>
              <a:gd name="adj2" fmla="val 71811"/>
              <a:gd name="adj3" fmla="val 16667"/>
            </a:avLst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and vegetables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691953" y="5662895"/>
            <a:ext cx="3664023" cy="646425"/>
          </a:xfrm>
          <a:prstGeom prst="wedgeRoundRectCallout">
            <a:avLst>
              <a:gd name="adj1" fmla="val 25107"/>
              <a:gd name="adj2" fmla="val -80755"/>
              <a:gd name="adj3" fmla="val 16667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Beans, pulses, fish, eggs, meat and other proteins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5761423" y="5555987"/>
            <a:ext cx="1797617" cy="778130"/>
          </a:xfrm>
          <a:prstGeom prst="wedgeRoundRectCallout">
            <a:avLst>
              <a:gd name="adj1" fmla="val -53688"/>
              <a:gd name="adj2" fmla="val -7826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 and alternatives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2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" y="-27384"/>
            <a:ext cx="917235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Fruit and vegetables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4739" y="837726"/>
            <a:ext cx="2207062" cy="2177443"/>
            <a:chOff x="141142" y="747868"/>
            <a:chExt cx="1897675" cy="1872208"/>
          </a:xfrm>
        </p:grpSpPr>
        <p:pic>
          <p:nvPicPr>
            <p:cNvPr id="6" name="Picture 5" descr="biscuit pn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42" y="747868"/>
              <a:ext cx="1872208" cy="187220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59938" y="1393329"/>
              <a:ext cx="1878879" cy="5637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Vitamins, </a:t>
              </a:r>
              <a:br>
                <a:rPr lang="en-GB" sz="2000" dirty="0" smtClean="0">
                  <a:latin typeface="Arial Black" panose="020B0A04020102020204" pitchFamily="34" charset="0"/>
                </a:rPr>
              </a:br>
              <a:r>
                <a:rPr lang="en-GB" sz="2000" dirty="0" smtClean="0">
                  <a:latin typeface="Arial Black" panose="020B0A04020102020204" pitchFamily="34" charset="0"/>
                </a:rPr>
                <a:t>e.g. vitamin C.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" name="Picture 2" descr="\\BNFUKSRV01\Company\Shared\EDUCATION TEAM FILES\Warburtons\Get busy booklet_certificates and posters\Images and Illustrations\Brett the baker and cooking illustrations\Final\Brett the baker\Brett the baker\png files\Brett_pose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62"/>
          <a:stretch/>
        </p:blipFill>
        <p:spPr bwMode="auto">
          <a:xfrm>
            <a:off x="5868144" y="4096816"/>
            <a:ext cx="2602712" cy="234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ropbox\Roy\Dropbox\Eatwell guide\Fruit and v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460" y="1603093"/>
            <a:ext cx="3888432" cy="47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ular Callout 9"/>
          <p:cNvSpPr/>
          <p:nvPr/>
        </p:nvSpPr>
        <p:spPr>
          <a:xfrm>
            <a:off x="5724128" y="817555"/>
            <a:ext cx="2581864" cy="3169366"/>
          </a:xfrm>
          <a:prstGeom prst="wedgeRoundRectCallout">
            <a:avLst>
              <a:gd name="adj1" fmla="val -18470"/>
              <a:gd name="adj2" fmla="val 58369"/>
              <a:gd name="adj3" fmla="val 16667"/>
            </a:avLst>
          </a:prstGeom>
          <a:ln w="38100"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Vitamins are needed for good health.</a:t>
            </a:r>
          </a:p>
          <a:p>
            <a:pPr algn="ctr"/>
            <a:endParaRPr lang="en-GB" sz="2000" dirty="0" smtClean="0">
              <a:solidFill>
                <a:srgbClr val="00B05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Vitamin </a:t>
            </a:r>
            <a:r>
              <a:rPr lang="en-GB" sz="2000" dirty="0">
                <a:solidFill>
                  <a:srgbClr val="00B050"/>
                </a:solidFill>
                <a:latin typeface="Arial Black" panose="020B0A04020102020204" pitchFamily="34" charset="0"/>
              </a:rPr>
              <a:t>C </a:t>
            </a:r>
            <a:r>
              <a:rPr lang="en-GB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helps keep the cells in our body healthy </a:t>
            </a:r>
            <a:r>
              <a:rPr lang="en-GB" sz="2000" dirty="0">
                <a:solidFill>
                  <a:srgbClr val="00B050"/>
                </a:solidFill>
                <a:latin typeface="Arial Black" panose="020B0A04020102020204" pitchFamily="34" charset="0"/>
              </a:rPr>
              <a:t>and </a:t>
            </a:r>
            <a:r>
              <a:rPr lang="en-GB" sz="20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helps </a:t>
            </a:r>
            <a:r>
              <a:rPr lang="en-GB" sz="2000" dirty="0">
                <a:solidFill>
                  <a:srgbClr val="00B050"/>
                </a:solidFill>
                <a:latin typeface="Arial Black" panose="020B0A04020102020204" pitchFamily="34" charset="0"/>
              </a:rPr>
              <a:t>wounds heal. </a:t>
            </a:r>
          </a:p>
        </p:txBody>
      </p:sp>
    </p:spTree>
    <p:extLst>
      <p:ext uri="{BB962C8B-B14F-4D97-AF65-F5344CB8AC3E}">
        <p14:creationId xmlns:p14="http://schemas.microsoft.com/office/powerpoint/2010/main" val="255450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5384" y="-119272"/>
            <a:ext cx="9294767" cy="69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ropbox\Roy\Dropbox\Eatwell guide\Carbohydr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94" y="1147202"/>
            <a:ext cx="4137013" cy="52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631522" y="1677223"/>
            <a:ext cx="2243083" cy="1726786"/>
          </a:xfrm>
          <a:prstGeom prst="wedgeRoundRectCallout">
            <a:avLst>
              <a:gd name="adj1" fmla="val 25707"/>
              <a:gd name="adj2" fmla="val 71036"/>
              <a:gd name="adj3" fmla="val 16667"/>
            </a:avLst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CC9900"/>
                </a:solidFill>
                <a:latin typeface="Arial Black" panose="020B0A04020102020204" pitchFamily="34" charset="0"/>
              </a:rPr>
              <a:t>Carbohydrate provides energy.</a:t>
            </a:r>
            <a:endParaRPr lang="en-GB" sz="2000" dirty="0">
              <a:solidFill>
                <a:srgbClr val="CC99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4" descr="\\BNFUKSRV01\Company\Shared\EDUCATION TEAM FILES\Warburtons\Get busy booklet_certificates and posters\Images and Illustrations\Brett the baker and cooking illustrations\Final\Brett the baker\Brett the baker\png files\Brett_pose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9"/>
          <a:stretch/>
        </p:blipFill>
        <p:spPr bwMode="auto">
          <a:xfrm>
            <a:off x="1331640" y="4149080"/>
            <a:ext cx="2088232" cy="22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559294" y="708665"/>
            <a:ext cx="2171579" cy="2146770"/>
            <a:chOff x="-191867" y="994963"/>
            <a:chExt cx="2171579" cy="2146770"/>
          </a:xfrm>
        </p:grpSpPr>
        <p:pic>
          <p:nvPicPr>
            <p:cNvPr id="15" name="Picture 14" descr="biscuit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7058" y="994963"/>
              <a:ext cx="2146770" cy="214677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-191867" y="1868293"/>
              <a:ext cx="214264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Carbohydrate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9512" y="116632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F45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Potatoes</a:t>
            </a:r>
            <a:r>
              <a:rPr lang="en-GB" sz="2000" b="1" dirty="0">
                <a:solidFill>
                  <a:srgbClr val="CF45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bread, rice, pasta and other starchy carbohydrates</a:t>
            </a:r>
          </a:p>
        </p:txBody>
      </p:sp>
    </p:spTree>
    <p:extLst>
      <p:ext uri="{BB962C8B-B14F-4D97-AF65-F5344CB8AC3E}">
        <p14:creationId xmlns:p14="http://schemas.microsoft.com/office/powerpoint/2010/main" val="116582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384"/>
            <a:ext cx="917235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Beans, pluses, fish, eggs, meat and other proteins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148064" y="1942490"/>
            <a:ext cx="2933261" cy="1332828"/>
          </a:xfrm>
          <a:prstGeom prst="wedgeRoundRectCallout">
            <a:avLst>
              <a:gd name="adj1" fmla="val -1443"/>
              <a:gd name="adj2" fmla="val 95414"/>
              <a:gd name="adj3" fmla="val 16667"/>
            </a:avLst>
          </a:prstGeom>
          <a:ln w="38100">
            <a:solidFill>
              <a:srgbClr val="FF7C8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7C80"/>
                </a:solidFill>
                <a:latin typeface="Arial Black" panose="020B0A04020102020204" pitchFamily="34" charset="0"/>
              </a:rPr>
              <a:t>Protein is needed for growth and repair of muscles.</a:t>
            </a:r>
            <a:endParaRPr lang="en-GB" sz="1400" dirty="0">
              <a:solidFill>
                <a:srgbClr val="FF7C80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3" descr="\\BNFUKSRV01\Company\Shared\EDUCATION TEAM FILES\Warburtons\Get busy booklet_certificates and posters\Images and Illustrations\Brett the baker and cooking illustrations\Final\Brett the baker\Brett the baker\png files\Brett_pos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5"/>
          <a:stretch/>
        </p:blipFill>
        <p:spPr bwMode="auto">
          <a:xfrm>
            <a:off x="5940152" y="3701340"/>
            <a:ext cx="2343519" cy="27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ropbox\Roy\Dropbox\Eatwell guide\Prot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73" y="1196752"/>
            <a:ext cx="4868311" cy="47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11560" y="994963"/>
            <a:ext cx="1872208" cy="1872208"/>
            <a:chOff x="107504" y="994963"/>
            <a:chExt cx="1872208" cy="1872208"/>
          </a:xfrm>
        </p:grpSpPr>
        <p:pic>
          <p:nvPicPr>
            <p:cNvPr id="15" name="Picture 14" descr="biscuit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94963"/>
              <a:ext cx="1872208" cy="18722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33518" y="1701370"/>
              <a:ext cx="1620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Protein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615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" y="-27384"/>
            <a:ext cx="917235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Dairy and alternatives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64771" y="962887"/>
            <a:ext cx="2880320" cy="2720916"/>
          </a:xfrm>
          <a:prstGeom prst="wedgeRoundRectCallout">
            <a:avLst>
              <a:gd name="adj1" fmla="val 5963"/>
              <a:gd name="adj2" fmla="val 58875"/>
              <a:gd name="adj3" fmla="val 16667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Minerals are needed for good health. </a:t>
            </a:r>
          </a:p>
          <a:p>
            <a:pPr algn="ctr"/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Calcium helps build strong bones and teeth.</a:t>
            </a:r>
            <a:endParaRPr lang="en-GB" sz="1600" dirty="0" smtClean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GB" sz="2000" dirty="0">
              <a:solidFill>
                <a:schemeClr val="tx2">
                  <a:lumMod val="60000"/>
                  <a:lumOff val="4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\\BNFUKSRV01\Company\Shared\EDUCATION TEAM FILES\Warburtons\Get busy booklet_certificates and posters\Images and Illustrations\Brett the baker and cooking illustrations\Final\Brett the baker\Brett the baker\png files\Brett_pos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85"/>
          <a:stretch/>
        </p:blipFill>
        <p:spPr bwMode="auto">
          <a:xfrm>
            <a:off x="834413" y="4077072"/>
            <a:ext cx="2592288" cy="23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ropbox\Roy\Dropbox\Eatwell guide\Dair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5" r="8475" b="7205"/>
          <a:stretch/>
        </p:blipFill>
        <p:spPr bwMode="auto">
          <a:xfrm>
            <a:off x="3923928" y="1168591"/>
            <a:ext cx="4207634" cy="50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197758" y="1087781"/>
            <a:ext cx="2146770" cy="2146770"/>
            <a:chOff x="-195988" y="994963"/>
            <a:chExt cx="2146770" cy="2146770"/>
          </a:xfrm>
        </p:grpSpPr>
        <p:pic>
          <p:nvPicPr>
            <p:cNvPr id="11" name="Picture 10" descr="biscuit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5988" y="994963"/>
              <a:ext cx="2146770" cy="214677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-191867" y="1714405"/>
              <a:ext cx="2142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Minerals, </a:t>
              </a:r>
            </a:p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e.g. calcium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752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1275" y="-99392"/>
            <a:ext cx="9400689" cy="70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The </a:t>
            </a:r>
            <a:r>
              <a:rPr lang="en-GB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E</a:t>
            </a:r>
            <a:r>
              <a:rPr lang="en-GB" sz="20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atwell</a:t>
            </a: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latin typeface="Arial Black" panose="020B0A04020102020204" pitchFamily="34" charset="0"/>
              </a:rPr>
              <a:t>G</a:t>
            </a:r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uide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218" name="Picture 2" descr="C:\Dropbox\Roy\Dropbox\Eatwell guide\UPDATED Eatwell guide 2016 FINAL MAR23-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31" y="890909"/>
            <a:ext cx="7557936" cy="534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712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4924" y="-11355"/>
            <a:ext cx="9283410" cy="69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Oil and spreads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C:\Dropbox\Roy\Dropbox\Eatwell guide\Fats and oi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50580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BNFUKSRV01\Company\Shared\EDUCATION TEAM FILES\Warburtons\Get busy booklet_certificates and posters\Images and Illustrations\Brett the baker and cooking illustrations\Final\Brett the baker\Brett the baker\png files\Brett_pos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8"/>
          <a:stretch/>
        </p:blipFill>
        <p:spPr bwMode="auto">
          <a:xfrm flipH="1">
            <a:off x="1168964" y="3356992"/>
            <a:ext cx="25365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683568" y="900430"/>
            <a:ext cx="3240360" cy="2096521"/>
          </a:xfrm>
          <a:prstGeom prst="wedgeRoundRectCallout">
            <a:avLst>
              <a:gd name="adj1" fmla="val -18136"/>
              <a:gd name="adj2" fmla="val 62468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Fat </a:t>
            </a:r>
            <a:r>
              <a:rPr lang="en-GB" sz="2000" dirty="0">
                <a:solidFill>
                  <a:srgbClr val="7030A0"/>
                </a:solidFill>
                <a:latin typeface="Arial Black" panose="020B0A04020102020204" pitchFamily="34" charset="0"/>
              </a:rPr>
              <a:t>is needed for general good health and helping us absorb some </a:t>
            </a:r>
            <a:r>
              <a:rPr lang="en-GB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vitamins.</a:t>
            </a:r>
            <a:endParaRPr lang="en-GB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436096" y="1337647"/>
            <a:ext cx="1872208" cy="1872208"/>
            <a:chOff x="107504" y="994963"/>
            <a:chExt cx="1872208" cy="1872208"/>
          </a:xfrm>
        </p:grpSpPr>
        <p:pic>
          <p:nvPicPr>
            <p:cNvPr id="19" name="Picture 18" descr="biscuit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94963"/>
              <a:ext cx="1872208" cy="187220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33518" y="1701370"/>
              <a:ext cx="16201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Fat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70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0" y="-27384"/>
            <a:ext cx="9172359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Arial Black" panose="020B0A04020102020204" pitchFamily="34" charset="0"/>
              </a:rPr>
              <a:t>Fibre</a:t>
            </a:r>
            <a:endParaRPr lang="en-GB" sz="2000" dirty="0">
              <a:latin typeface="Arial Black" panose="020B0A040201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55575" y="908721"/>
            <a:ext cx="7776865" cy="2088232"/>
          </a:xfrm>
          <a:prstGeom prst="wedgeRoundRectCallout">
            <a:avLst>
              <a:gd name="adj1" fmla="val -29377"/>
              <a:gd name="adj2" fmla="val 74660"/>
              <a:gd name="adj3" fmla="val 16667"/>
            </a:avLst>
          </a:prstGeom>
          <a:solidFill>
            <a:srgbClr val="CF4520"/>
          </a:solidFill>
          <a:ln>
            <a:solidFill>
              <a:srgbClr val="CF452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charset="0"/>
              </a:rPr>
              <a:t>Fibre is not a nutrient </a:t>
            </a:r>
            <a:r>
              <a:rPr lang="en-GB" altLang="en-US" sz="20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charset="0"/>
              </a:rPr>
              <a:t>but is important for health.</a:t>
            </a:r>
          </a:p>
          <a:p>
            <a:pPr>
              <a:spcBef>
                <a:spcPct val="50000"/>
              </a:spcBef>
            </a:pPr>
            <a:r>
              <a:rPr lang="en-GB" altLang="en-US" sz="20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charset="0"/>
              </a:rPr>
              <a:t>Fibre </a:t>
            </a:r>
            <a:r>
              <a:rPr lang="en-GB" altLang="en-US" sz="20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charset="0"/>
              </a:rPr>
              <a:t>is needed to keep food moving through the body so the digestive system stays healthy</a:t>
            </a:r>
            <a:r>
              <a:rPr lang="en-GB" altLang="en-US" sz="20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GB" sz="20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  <a:cs typeface="Arial" charset="0"/>
              </a:rPr>
              <a:t>We can get fibre from…</a:t>
            </a:r>
            <a:endParaRPr lang="en-GB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3" descr="\\BNFUKSRV01\Company\Shared\EDUCATION TEAM FILES\Warburtons\Get busy booklet_certificates and posters\Images and Illustrations\Brett the baker and cooking illustrations\Final\Brett the baker\Brett the baker\png files\Brett_pose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8"/>
          <a:stretch/>
        </p:blipFill>
        <p:spPr bwMode="auto">
          <a:xfrm flipH="1">
            <a:off x="611560" y="3447384"/>
            <a:ext cx="2421295" cy="295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S:\Shared\BNF Photographs\Food images\Food images\Food groups\Bread rice potatoes pasta\potat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88"/>
          <a:stretch/>
        </p:blipFill>
        <p:spPr bwMode="auto">
          <a:xfrm>
            <a:off x="5585643" y="4875371"/>
            <a:ext cx="1609814" cy="11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S:\Shared\BNF Photographs\Food images\Food images\Food groups\Bread rice potatoes pasta\Fortified breakfast cere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73" y="4890705"/>
            <a:ext cx="1879670" cy="1446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S:\Shared\BNF Photographs\Food images\Food images\Food groups\Fruit and vegetables\cut appl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4" r="11578"/>
          <a:stretch/>
        </p:blipFill>
        <p:spPr bwMode="auto">
          <a:xfrm>
            <a:off x="7285891" y="5034395"/>
            <a:ext cx="1198882" cy="102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785738" y="3346659"/>
            <a:ext cx="1890994" cy="1778980"/>
            <a:chOff x="4741636" y="2219340"/>
            <a:chExt cx="1990092" cy="1872208"/>
          </a:xfrm>
        </p:grpSpPr>
        <p:pic>
          <p:nvPicPr>
            <p:cNvPr id="13" name="Picture 12" descr="biscuit png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8661" y="2219340"/>
              <a:ext cx="1872208" cy="187220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741636" y="2801501"/>
              <a:ext cx="1990092" cy="68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Wholegrain foods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612565" y="3080048"/>
            <a:ext cx="1990092" cy="1872208"/>
            <a:chOff x="6218684" y="779711"/>
            <a:chExt cx="1990092" cy="1872208"/>
          </a:xfrm>
        </p:grpSpPr>
        <p:pic>
          <p:nvPicPr>
            <p:cNvPr id="17" name="Picture 16" descr="biscuit png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8684" y="779711"/>
              <a:ext cx="1872208" cy="187220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218684" y="1361872"/>
              <a:ext cx="19900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Arial Black" panose="020B0A04020102020204" pitchFamily="34" charset="0"/>
                </a:rPr>
                <a:t>Fruit and vegetables</a:t>
              </a:r>
              <a:endParaRPr lang="en-GB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9" name="Picture 2" descr="S:\Shared\BNF Photographs\Food images\Food images\Food groups\Bread rice potatoes pasta\Bread cutou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2774"/>
            <a:ext cx="1249732" cy="135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75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512" y="-27384"/>
            <a:ext cx="9304764" cy="698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6406589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© </a:t>
            </a:r>
            <a:r>
              <a:rPr lang="en-GB" sz="16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Warburtons</a:t>
            </a:r>
            <a:r>
              <a:rPr lang="en-GB" sz="1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2016</a:t>
            </a:r>
            <a:endParaRPr lang="en-GB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10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3370" y="-21834"/>
            <a:ext cx="9297370" cy="697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How many food groups can you see?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4" b="14288"/>
          <a:stretch/>
        </p:blipFill>
        <p:spPr>
          <a:xfrm>
            <a:off x="1475892" y="1352365"/>
            <a:ext cx="5831983" cy="4269475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967" y="4077072"/>
            <a:ext cx="1160662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>
            <a:off x="6156176" y="5013176"/>
            <a:ext cx="1008112" cy="144016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6660232" y="836712"/>
            <a:ext cx="1932417" cy="1584176"/>
          </a:xfrm>
          <a:prstGeom prst="wedgeRoundRectCallout">
            <a:avLst>
              <a:gd name="adj1" fmla="val -39780"/>
              <a:gd name="adj2" fmla="val 61005"/>
              <a:gd name="adj3" fmla="val 16667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CF4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Potatoes, bread, rice, pasta and other starchy carbohydrates</a:t>
            </a:r>
            <a:endParaRPr lang="en-GB" b="1" dirty="0">
              <a:solidFill>
                <a:srgbClr val="CF45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611560" y="1282718"/>
            <a:ext cx="1797617" cy="778130"/>
          </a:xfrm>
          <a:prstGeom prst="wedgeRoundRectCallout">
            <a:avLst>
              <a:gd name="adj1" fmla="val 37628"/>
              <a:gd name="adj2" fmla="val 71811"/>
              <a:gd name="adj3" fmla="val 16667"/>
            </a:avLst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Fruit and vegetables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660028" y="5621840"/>
            <a:ext cx="3664023" cy="646425"/>
          </a:xfrm>
          <a:prstGeom prst="wedgeRoundRectCallout">
            <a:avLst>
              <a:gd name="adj1" fmla="val 24810"/>
              <a:gd name="adj2" fmla="val -77387"/>
              <a:gd name="adj3" fmla="val 16667"/>
            </a:avLst>
          </a:prstGeom>
          <a:solidFill>
            <a:srgbClr val="FF9999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Beans, pulses, fish, eggs, meat and other proteins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43808" y="965142"/>
            <a:ext cx="2849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b="1" dirty="0" err="1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GB" sz="2400" b="1" dirty="0" smtClean="0">
                <a:solidFill>
                  <a:srgbClr val="33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Guide</a:t>
            </a:r>
            <a:endParaRPr lang="en-GB" sz="2400" b="1" dirty="0">
              <a:solidFill>
                <a:srgbClr val="3399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ounded Rectangular Callout 25"/>
          <p:cNvSpPr/>
          <p:nvPr/>
        </p:nvSpPr>
        <p:spPr>
          <a:xfrm>
            <a:off x="5761423" y="5555987"/>
            <a:ext cx="1797617" cy="778130"/>
          </a:xfrm>
          <a:prstGeom prst="wedgeRoundRectCallout">
            <a:avLst>
              <a:gd name="adj1" fmla="val -53688"/>
              <a:gd name="adj2" fmla="val -78266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Dairy and alternatives</a:t>
            </a:r>
            <a:endParaRPr lang="en-GB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5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0" y="-57126"/>
            <a:ext cx="9248459" cy="694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Fruit and vegetables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7504" y="994963"/>
            <a:ext cx="1872208" cy="1872208"/>
            <a:chOff x="107504" y="994963"/>
            <a:chExt cx="1872208" cy="1872208"/>
          </a:xfrm>
        </p:grpSpPr>
        <p:pic>
          <p:nvPicPr>
            <p:cNvPr id="6" name="Picture 5" descr="biscuit pn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94963"/>
              <a:ext cx="1872208" cy="187220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233518" y="1301260"/>
              <a:ext cx="1620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What foods can you see?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8" name="Rounded Rectangular Callout 7"/>
          <p:cNvSpPr/>
          <p:nvPr/>
        </p:nvSpPr>
        <p:spPr>
          <a:xfrm>
            <a:off x="6094592" y="1979732"/>
            <a:ext cx="2293832" cy="1124048"/>
          </a:xfrm>
          <a:prstGeom prst="wedgeRoundRectCallout">
            <a:avLst>
              <a:gd name="adj1" fmla="val -9829"/>
              <a:gd name="adj2" fmla="val 87924"/>
              <a:gd name="adj3" fmla="val 16667"/>
            </a:avLst>
          </a:prstGeom>
          <a:ln w="38100">
            <a:solidFill>
              <a:srgbClr val="33993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339933"/>
                </a:solidFill>
                <a:latin typeface="Arial Black" panose="020B0A04020102020204" pitchFamily="34" charset="0"/>
              </a:rPr>
              <a:t>Eat at least 5 portions every day.</a:t>
            </a:r>
            <a:endParaRPr lang="en-GB" sz="2000" dirty="0">
              <a:solidFill>
                <a:srgbClr val="339933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\\BNFUKSRV01\Company\Shared\EDUCATION TEAM FILES\Warburtons\Get busy booklet_certificates and posters\Images and Illustrations\Brett the baker and cooking illustrations\Final\Brett the baker\Brett the baker\png files\Brett_pose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16"/>
          <a:stretch/>
        </p:blipFill>
        <p:spPr bwMode="auto">
          <a:xfrm>
            <a:off x="5652120" y="3641115"/>
            <a:ext cx="2602712" cy="277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Dropbox\Roy\Dropbox\Eatwell guide\Fruit and ve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486" y="1020926"/>
            <a:ext cx="4054287" cy="492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75" y="-19880"/>
            <a:ext cx="9294767" cy="69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ropbox\Roy\Dropbox\Eatwell guide\Carbohydra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17749"/>
            <a:ext cx="4024379" cy="509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630862" y="1124744"/>
            <a:ext cx="2477515" cy="2590882"/>
          </a:xfrm>
          <a:prstGeom prst="wedgeRoundRectCallout">
            <a:avLst>
              <a:gd name="adj1" fmla="val 25614"/>
              <a:gd name="adj2" fmla="val 59552"/>
              <a:gd name="adj3" fmla="val 16667"/>
            </a:avLst>
          </a:prstGeom>
          <a:ln w="38100">
            <a:solidFill>
              <a:srgbClr val="CC99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CC9900"/>
                </a:solidFill>
                <a:latin typeface="Arial Black" panose="020B0A04020102020204" pitchFamily="34" charset="0"/>
              </a:rPr>
              <a:t>Eat a food from this group at every meal time.</a:t>
            </a:r>
          </a:p>
          <a:p>
            <a:pPr algn="ctr"/>
            <a:r>
              <a:rPr lang="en-GB" sz="2000" dirty="0" smtClean="0">
                <a:solidFill>
                  <a:srgbClr val="CC99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GB" sz="2000" dirty="0" smtClean="0">
                <a:solidFill>
                  <a:srgbClr val="CC9900"/>
                </a:solidFill>
                <a:latin typeface="Arial Black" panose="020B0A04020102020204" pitchFamily="34" charset="0"/>
              </a:rPr>
              <a:t>Try wholegrain varieties.</a:t>
            </a:r>
            <a:endParaRPr lang="en-GB" sz="2000" dirty="0">
              <a:solidFill>
                <a:srgbClr val="CC99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4" descr="\\BNFUKSRV01\Company\Shared\EDUCATION TEAM FILES\Warburtons\Get busy booklet_certificates and posters\Images and Illustrations\Brett the baker and cooking illustrations\Final\Brett the baker\Brett the baker\png files\Brett_pose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9"/>
          <a:stretch/>
        </p:blipFill>
        <p:spPr bwMode="auto">
          <a:xfrm>
            <a:off x="1830490" y="4077072"/>
            <a:ext cx="2088232" cy="2234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718770" y="908720"/>
            <a:ext cx="1872208" cy="1872208"/>
            <a:chOff x="107504" y="994963"/>
            <a:chExt cx="1872208" cy="1872208"/>
          </a:xfrm>
        </p:grpSpPr>
        <p:pic>
          <p:nvPicPr>
            <p:cNvPr id="15" name="Picture 14" descr="biscuit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94963"/>
              <a:ext cx="1872208" cy="18722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33518" y="1301260"/>
              <a:ext cx="1620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What foods can you see?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79512" y="188640"/>
            <a:ext cx="8784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F45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Potatoes</a:t>
            </a:r>
            <a:r>
              <a:rPr lang="en-GB" sz="2000" b="1" dirty="0">
                <a:solidFill>
                  <a:srgbClr val="CF452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, bread, rice, pasta and other starchy carbohydrates</a:t>
            </a:r>
          </a:p>
        </p:txBody>
      </p:sp>
    </p:spTree>
    <p:extLst>
      <p:ext uri="{BB962C8B-B14F-4D97-AF65-F5344CB8AC3E}">
        <p14:creationId xmlns:p14="http://schemas.microsoft.com/office/powerpoint/2010/main" val="338012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7384"/>
            <a:ext cx="9172358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Beans, pluses, fish, eggs, meat and other proteins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5383155" y="1301260"/>
            <a:ext cx="3091138" cy="2133048"/>
          </a:xfrm>
          <a:prstGeom prst="wedgeRoundRectCallout">
            <a:avLst>
              <a:gd name="adj1" fmla="val -10801"/>
              <a:gd name="adj2" fmla="val 68466"/>
              <a:gd name="adj3" fmla="val 16667"/>
            </a:avLst>
          </a:prstGeom>
          <a:ln w="38100">
            <a:solidFill>
              <a:srgbClr val="FF999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rgbClr val="FF9999"/>
                </a:solidFill>
                <a:latin typeface="Arial Black" panose="020B0A04020102020204" pitchFamily="34" charset="0"/>
              </a:rPr>
              <a:t>Eat some foods from this group every day, </a:t>
            </a:r>
          </a:p>
          <a:p>
            <a:pPr algn="ctr"/>
            <a:r>
              <a:rPr lang="en-GB" sz="1400" dirty="0" smtClean="0">
                <a:solidFill>
                  <a:srgbClr val="FF9999"/>
                </a:solidFill>
                <a:latin typeface="Arial Black" panose="020B0A04020102020204" pitchFamily="34" charset="0"/>
              </a:rPr>
              <a:t>e.g. beans on toast and tuna pasta. </a:t>
            </a:r>
            <a:endParaRPr lang="en-GB" sz="1400" dirty="0">
              <a:solidFill>
                <a:srgbClr val="FF9999"/>
              </a:solidFill>
              <a:latin typeface="Arial Black" panose="020B0A04020102020204" pitchFamily="34" charset="0"/>
            </a:endParaRPr>
          </a:p>
        </p:txBody>
      </p:sp>
      <p:pic>
        <p:nvPicPr>
          <p:cNvPr id="11" name="Picture 3" descr="\\BNFUKSRV01\Company\Shared\EDUCATION TEAM FILES\Warburtons\Get busy booklet_certificates and posters\Images and Illustrations\Brett the baker and cooking illustrations\Final\Brett the baker\Brett the baker\png files\Brett_pose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5"/>
          <a:stretch/>
        </p:blipFill>
        <p:spPr bwMode="auto">
          <a:xfrm>
            <a:off x="5900889" y="4041778"/>
            <a:ext cx="2055669" cy="243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ropbox\Roy\Dropbox\Eatwell guide\Protei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03" y="1412776"/>
            <a:ext cx="4868311" cy="4718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611560" y="994963"/>
            <a:ext cx="1872208" cy="1872208"/>
            <a:chOff x="107504" y="994963"/>
            <a:chExt cx="1872208" cy="1872208"/>
          </a:xfrm>
        </p:grpSpPr>
        <p:pic>
          <p:nvPicPr>
            <p:cNvPr id="15" name="Picture 14" descr="biscuit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94963"/>
              <a:ext cx="1872208" cy="187220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33518" y="1301260"/>
              <a:ext cx="1620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What foods can you see?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1948" y="-32338"/>
            <a:ext cx="9178958" cy="689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Dairy and alternatives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827584" y="1196752"/>
            <a:ext cx="2448272" cy="2037799"/>
          </a:xfrm>
          <a:prstGeom prst="wedgeRoundRectCallout">
            <a:avLst>
              <a:gd name="adj1" fmla="val -2008"/>
              <a:gd name="adj2" fmla="val 63227"/>
              <a:gd name="adj3" fmla="val 16667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Have some of these foods every day,</a:t>
            </a:r>
          </a:p>
          <a:p>
            <a:pPr algn="ctr"/>
            <a:r>
              <a:rPr lang="en-GB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 Black" panose="020B0A04020102020204" pitchFamily="34" charset="0"/>
              </a:rPr>
              <a:t>e.g. a pot of yogurt and a cheese sandwich.</a:t>
            </a:r>
          </a:p>
          <a:p>
            <a:pPr algn="ctr"/>
            <a:endParaRPr lang="en-GB" sz="2000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\\BNFUKSRV01\Company\Shared\EDUCATION TEAM FILES\Warburtons\Get busy booklet_certificates and posters\Images and Illustrations\Brett the baker and cooking illustrations\Final\Brett the baker\Brett the baker\png files\Brett_pose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85"/>
          <a:stretch/>
        </p:blipFill>
        <p:spPr bwMode="auto">
          <a:xfrm>
            <a:off x="1115616" y="3648712"/>
            <a:ext cx="2592288" cy="274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Dropbox\Roy\Dropbox\Eatwell guide\Dair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2" r="9669" b="7382"/>
          <a:stretch/>
        </p:blipFill>
        <p:spPr bwMode="auto">
          <a:xfrm>
            <a:off x="3923928" y="1196751"/>
            <a:ext cx="4248472" cy="513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516216" y="908720"/>
            <a:ext cx="1872208" cy="1872208"/>
            <a:chOff x="107504" y="872987"/>
            <a:chExt cx="1872208" cy="1872208"/>
          </a:xfrm>
        </p:grpSpPr>
        <p:pic>
          <p:nvPicPr>
            <p:cNvPr id="11" name="Picture 10" descr="biscuit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872987"/>
              <a:ext cx="1872208" cy="1872208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33518" y="1301260"/>
              <a:ext cx="1620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What foods can you see?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4924" y="-11355"/>
            <a:ext cx="9283410" cy="6968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Oil and spreads</a:t>
            </a:r>
            <a:endParaRPr lang="en-GB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2" descr="C:\Dropbox\Roy\Dropbox\Eatwell guide\Fats and oi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86710"/>
            <a:ext cx="505806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\\BNFUKSRV01\Company\Shared\EDUCATION TEAM FILES\Warburtons\Get busy booklet_certificates and posters\Images and Illustrations\Brett the baker and cooking illustrations\Final\Brett the baker\Brett the baker\png files\Brett_pose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08"/>
          <a:stretch/>
        </p:blipFill>
        <p:spPr bwMode="auto">
          <a:xfrm flipH="1">
            <a:off x="1202152" y="3212976"/>
            <a:ext cx="2536591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683568" y="1628800"/>
            <a:ext cx="2304256" cy="1130087"/>
          </a:xfrm>
          <a:prstGeom prst="wedgeRoundRectCallout">
            <a:avLst>
              <a:gd name="adj1" fmla="val -2837"/>
              <a:gd name="adj2" fmla="val 80209"/>
              <a:gd name="adj3" fmla="val 16667"/>
            </a:avLst>
          </a:prstGeom>
          <a:ln w="38100">
            <a:solidFill>
              <a:srgbClr val="7030A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Eat in small amounts</a:t>
            </a:r>
            <a:endParaRPr lang="en-GB" sz="1600" dirty="0" smtClean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algn="ctr"/>
            <a:endParaRPr lang="en-GB" sz="2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156176" y="1146261"/>
            <a:ext cx="1872208" cy="1872208"/>
            <a:chOff x="107504" y="994963"/>
            <a:chExt cx="1872208" cy="1872208"/>
          </a:xfrm>
        </p:grpSpPr>
        <p:pic>
          <p:nvPicPr>
            <p:cNvPr id="16" name="Picture 15" descr="biscuit png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94963"/>
              <a:ext cx="1872208" cy="18722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33518" y="1301260"/>
              <a:ext cx="1620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What foods can you see?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20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9775" y="-19880"/>
            <a:ext cx="9162361" cy="687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188640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Foods high in fat, salt and sugars</a:t>
            </a:r>
            <a:endParaRPr lang="en-GB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3779912" y="1978899"/>
            <a:ext cx="2862318" cy="1440160"/>
          </a:xfrm>
          <a:prstGeom prst="wedgeRoundRectCallout">
            <a:avLst>
              <a:gd name="adj1" fmla="val -62987"/>
              <a:gd name="adj2" fmla="val 111582"/>
              <a:gd name="adj3" fmla="val 16667"/>
            </a:avLst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en-GB" sz="2000" dirty="0" smtClean="0">
                <a:solidFill>
                  <a:schemeClr val="bg1">
                    <a:lumMod val="50000"/>
                  </a:schemeClr>
                </a:solidFill>
                <a:latin typeface="Arial Black" panose="020B0A04020102020204" pitchFamily="34" charset="0"/>
              </a:rPr>
              <a:t>If eaten, have less often and in small amounts.</a:t>
            </a:r>
            <a:endParaRPr lang="en-GB" sz="1600" dirty="0" smtClean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endParaRPr lang="en-GB" sz="2000" dirty="0">
              <a:solidFill>
                <a:schemeClr val="bg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115616" y="1124744"/>
            <a:ext cx="1872208" cy="1872208"/>
            <a:chOff x="107504" y="994963"/>
            <a:chExt cx="1872208" cy="1872208"/>
          </a:xfrm>
        </p:grpSpPr>
        <p:pic>
          <p:nvPicPr>
            <p:cNvPr id="16" name="Picture 15" descr="biscuit pn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994963"/>
              <a:ext cx="1872208" cy="187220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33518" y="1301260"/>
              <a:ext cx="162018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latin typeface="Arial Black" panose="020B0A04020102020204" pitchFamily="34" charset="0"/>
                </a:rPr>
                <a:t>What foods can you see?</a:t>
              </a:r>
              <a:endParaRPr lang="en-GB" sz="2000" dirty="0">
                <a:latin typeface="Arial Black" panose="020B0A04020102020204" pitchFamily="34" charset="0"/>
              </a:endParaRPr>
            </a:p>
          </p:txBody>
        </p:sp>
      </p:grpSp>
      <p:pic>
        <p:nvPicPr>
          <p:cNvPr id="11" name="Picture 4" descr="\\BNFUKSRV01\Company\Shared\EDUCATION TEAM FILES\Warburtons\Get busy booklet_certificates and posters\Images and Illustrations\Brett the baker and cooking illustrations\Final\Brett the baker\Brett the baker\png files\Brett_pose3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79"/>
          <a:stretch/>
        </p:blipFill>
        <p:spPr bwMode="auto">
          <a:xfrm>
            <a:off x="1457654" y="3337520"/>
            <a:ext cx="2484276" cy="3043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Dropbox\Roy\Dropbox\Eatwell guide\fat suga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9040"/>
            <a:ext cx="4158518" cy="249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7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701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Ashworth</dc:creator>
  <cp:lastModifiedBy>Claire Theobald</cp:lastModifiedBy>
  <cp:revision>34</cp:revision>
  <dcterms:created xsi:type="dcterms:W3CDTF">2014-09-30T15:52:22Z</dcterms:created>
  <dcterms:modified xsi:type="dcterms:W3CDTF">2016-09-05T08:04:12Z</dcterms:modified>
</cp:coreProperties>
</file>